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60" r:id="rId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6917"/>
    <a:srgbClr val="E7CD79"/>
    <a:srgbClr val="4040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94668" autoAdjust="0"/>
  </p:normalViewPr>
  <p:slideViewPr>
    <p:cSldViewPr snapToGrid="0" snapToObjects="1">
      <p:cViewPr varScale="1">
        <p:scale>
          <a:sx n="147" d="100"/>
          <a:sy n="147" d="100"/>
        </p:scale>
        <p:origin x="486" y="1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3E7708-B72C-7D4F-874D-E4F747318BE7}" type="datetimeFigureOut">
              <a:rPr lang="en-US" smtClean="0"/>
              <a:pPr/>
              <a:t>2/17/2016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873CF4-53F9-4E43-956D-C132AAC939EB}" type="slidenum">
              <a:rPr lang="en-US" smtClean="0"/>
              <a:pPr/>
              <a:t>‹#›</a:t>
            </a:fld>
            <a:endParaRPr lang="en-US"/>
          </a:p>
        </p:txBody>
      </p:sp>
    </p:spTree>
    <p:extLst>
      <p:ext uri="{BB962C8B-B14F-4D97-AF65-F5344CB8AC3E}">
        <p14:creationId xmlns:p14="http://schemas.microsoft.com/office/powerpoint/2010/main" val="31488950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59A437-E9EA-CA40-B494-753BD8954286}" type="datetimeFigureOut">
              <a:rPr lang="en-US" smtClean="0"/>
              <a:pPr/>
              <a:t>2/17/2016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A14ABD-532A-7746-94A8-F3D17EF67C5C}" type="slidenum">
              <a:rPr lang="en-US" smtClean="0"/>
              <a:pPr/>
              <a:t>‹#›</a:t>
            </a:fld>
            <a:endParaRPr lang="en-US"/>
          </a:p>
        </p:txBody>
      </p:sp>
    </p:spTree>
    <p:extLst>
      <p:ext uri="{BB962C8B-B14F-4D97-AF65-F5344CB8AC3E}">
        <p14:creationId xmlns:p14="http://schemas.microsoft.com/office/powerpoint/2010/main" val="414615774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ilver cover 1075.jpg"/>
          <p:cNvPicPr>
            <a:picLocks noChangeAspect="1"/>
          </p:cNvPicPr>
          <p:nvPr userDrawn="1"/>
        </p:nvPicPr>
        <p:blipFill>
          <a:blip r:embed="rId2"/>
          <a:stretch>
            <a:fillRect/>
          </a:stretch>
        </p:blipFill>
        <p:spPr>
          <a:xfrm>
            <a:off x="0" y="0"/>
            <a:ext cx="9235440" cy="5194935"/>
          </a:xfrm>
          <a:prstGeom prst="rect">
            <a:avLst/>
          </a:prstGeom>
        </p:spPr>
      </p:pic>
      <p:sp>
        <p:nvSpPr>
          <p:cNvPr id="2" name="Title 1"/>
          <p:cNvSpPr>
            <a:spLocks noGrp="1"/>
          </p:cNvSpPr>
          <p:nvPr>
            <p:ph type="ctrTitle"/>
          </p:nvPr>
        </p:nvSpPr>
        <p:spPr>
          <a:xfrm>
            <a:off x="685800" y="1597820"/>
            <a:ext cx="7772400" cy="1102519"/>
          </a:xfrm>
        </p:spPr>
        <p:txBody>
          <a:bodyPr/>
          <a:lstStyle>
            <a:lvl1pPr>
              <a:defRPr>
                <a:solidFill>
                  <a:srgbClr val="1B6917"/>
                </a:solidFill>
                <a:latin typeface="Georgia"/>
                <a:cs typeface="Georgi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404044"/>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6553200" y="4849584"/>
            <a:ext cx="2133600" cy="273844"/>
          </a:xfrm>
        </p:spPr>
        <p:txBody>
          <a:bodyPr/>
          <a:lstStyle>
            <a:lvl1pPr>
              <a:defRPr>
                <a:solidFill>
                  <a:srgbClr val="FFFFFF"/>
                </a:solidFill>
              </a:defRPr>
            </a:lvl1pPr>
          </a:lstStyle>
          <a:p>
            <a:r>
              <a:rPr lang="en-US" dirty="0" smtClean="0"/>
              <a:t>December 20, 2010</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189B349-B284-884E-BF58-0D68D479BD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p>
            <a:fld id="{6189B349-B284-884E-BF58-0D68D479BD9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1"/>
          </p:nvPr>
        </p:nvSpPr>
        <p:spPr>
          <a:xfrm>
            <a:off x="6553200" y="4888801"/>
            <a:ext cx="2590800" cy="273844"/>
          </a:xfrm>
        </p:spPr>
        <p:txBody>
          <a:bodyPr/>
          <a:lstStyle/>
          <a:p>
            <a:fld id="{6189B349-B284-884E-BF58-0D68D479BD9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6189B349-B284-884E-BF58-0D68D479BD9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4861344"/>
            <a:ext cx="2133600" cy="273844"/>
          </a:xfrm>
        </p:spPr>
        <p:txBody>
          <a:bodyPr/>
          <a:lstStyle/>
          <a:p>
            <a:fld id="{6189B349-B284-884E-BF58-0D68D479BD9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22814" y="1200151"/>
            <a:ext cx="3504335"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315302" y="1200151"/>
            <a:ext cx="33715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6189B349-B284-884E-BF58-0D68D479BD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2812" y="1151335"/>
            <a:ext cx="3265586"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622814" y="1631156"/>
            <a:ext cx="3265587"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49344" y="1151335"/>
            <a:ext cx="3537456"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149344" y="1631156"/>
            <a:ext cx="3537456"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6189B349-B284-884E-BF58-0D68D479BD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6189B349-B284-884E-BF58-0D68D479BD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89B349-B284-884E-BF58-0D68D479BD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20046"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923190" y="204789"/>
            <a:ext cx="376361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620046"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189B349-B284-884E-BF58-0D68D479BD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silver-stripe 1075.jpg"/>
          <p:cNvPicPr>
            <a:picLocks noChangeAspect="1"/>
          </p:cNvPicPr>
          <p:nvPr userDrawn="1"/>
        </p:nvPicPr>
        <p:blipFill>
          <a:blip r:embed="rId13"/>
          <a:stretch>
            <a:fillRect/>
          </a:stretch>
        </p:blipFill>
        <p:spPr>
          <a:xfrm>
            <a:off x="0" y="0"/>
            <a:ext cx="9144000" cy="5143500"/>
          </a:xfrm>
          <a:prstGeom prst="rect">
            <a:avLst/>
          </a:prstGeom>
        </p:spPr>
      </p:pic>
      <p:sp>
        <p:nvSpPr>
          <p:cNvPr id="2" name="Title Placeholder 1"/>
          <p:cNvSpPr>
            <a:spLocks noGrp="1"/>
          </p:cNvSpPr>
          <p:nvPr>
            <p:ph type="title"/>
          </p:nvPr>
        </p:nvSpPr>
        <p:spPr>
          <a:xfrm>
            <a:off x="1622812" y="205979"/>
            <a:ext cx="7063988"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622815" y="1200151"/>
            <a:ext cx="7063987"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4893564"/>
            <a:ext cx="2590800" cy="273844"/>
          </a:xfrm>
          <a:prstGeom prst="rect">
            <a:avLst/>
          </a:prstGeom>
        </p:spPr>
        <p:txBody>
          <a:bodyPr vert="horz" lIns="91440" tIns="45720" rIns="91440" bIns="45720" rtlCol="0" anchor="ctr"/>
          <a:lstStyle>
            <a:lvl1pPr algn="r">
              <a:defRPr sz="1200">
                <a:solidFill>
                  <a:schemeClr val="bg1"/>
                </a:solidFill>
              </a:defRPr>
            </a:lvl1pPr>
          </a:lstStyle>
          <a:p>
            <a:r>
              <a:rPr lang="en-US" dirty="0" smtClean="0"/>
              <a:t>December 20, 2010</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Lst>
  <p:hf hdr="0"/>
  <p:txStyles>
    <p:titleStyle>
      <a:lvl1pPr algn="ctr" defTabSz="457200" rtl="0" eaLnBrk="1" latinLnBrk="0" hangingPunct="1">
        <a:spcBef>
          <a:spcPct val="0"/>
        </a:spcBef>
        <a:buNone/>
        <a:defRPr sz="40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120254"/>
            <a:ext cx="7667624" cy="857250"/>
          </a:xfrm>
        </p:spPr>
        <p:txBody>
          <a:bodyPr>
            <a:noAutofit/>
          </a:bodyPr>
          <a:lstStyle/>
          <a:p>
            <a:r>
              <a:rPr lang="en-US" sz="2800" dirty="0" smtClean="0"/>
              <a:t>Council of Graduate Students</a:t>
            </a:r>
            <a:endParaRPr lang="en-US" sz="2800" dirty="0"/>
          </a:p>
        </p:txBody>
      </p:sp>
      <p:sp>
        <p:nvSpPr>
          <p:cNvPr id="3" name="Slide Number Placeholder 2"/>
          <p:cNvSpPr>
            <a:spLocks noGrp="1"/>
          </p:cNvSpPr>
          <p:nvPr>
            <p:ph type="sldNum" sz="quarter" idx="11"/>
          </p:nvPr>
        </p:nvSpPr>
        <p:spPr/>
        <p:txBody>
          <a:bodyPr/>
          <a:lstStyle/>
          <a:p>
            <a:fld id="{6189B349-B284-884E-BF58-0D68D479BD97}" type="slidenum">
              <a:rPr lang="en-US" smtClean="0"/>
              <a:pPr/>
              <a:t>1</a:t>
            </a:fld>
            <a:endParaRPr lang="en-US"/>
          </a:p>
        </p:txBody>
      </p:sp>
      <p:sp>
        <p:nvSpPr>
          <p:cNvPr id="4" name="TextBox 3"/>
          <p:cNvSpPr txBox="1"/>
          <p:nvPr/>
        </p:nvSpPr>
        <p:spPr>
          <a:xfrm>
            <a:off x="1371600" y="1045519"/>
            <a:ext cx="7772399" cy="3539430"/>
          </a:xfrm>
          <a:prstGeom prst="rect">
            <a:avLst/>
          </a:prstGeom>
          <a:noFill/>
        </p:spPr>
        <p:txBody>
          <a:bodyPr wrap="square" rtlCol="0">
            <a:spAutoFit/>
          </a:bodyPr>
          <a:lstStyle/>
          <a:p>
            <a:r>
              <a:rPr lang="en-US" sz="1600" dirty="0"/>
              <a:t>Two seminars, Beyond Graduate School and Managing Money After Graduation, are being planned for March and April, respectively. </a:t>
            </a:r>
          </a:p>
          <a:p>
            <a:endParaRPr lang="en-US" sz="1600" dirty="0" smtClean="0"/>
          </a:p>
          <a:p>
            <a:r>
              <a:rPr lang="en-US" sz="1600" dirty="0" smtClean="0"/>
              <a:t>Travel Grant deadline is March 24, 2016. A total of 10 grants will be rewarded for the spring semester to students that have presented at a conference this semester. Recipients must present at the graduate research showcase. </a:t>
            </a:r>
          </a:p>
          <a:p>
            <a:endParaRPr lang="en-US" sz="1600" b="1" dirty="0"/>
          </a:p>
          <a:p>
            <a:r>
              <a:rPr lang="en-US" sz="1600" dirty="0" smtClean="0"/>
              <a:t>The Graduate Research Showcase (GRS) will be held April 7, 2016 in the upstairs hallway in </a:t>
            </a:r>
            <a:r>
              <a:rPr lang="en-US" sz="1600" dirty="0" err="1" smtClean="0"/>
              <a:t>Havener</a:t>
            </a:r>
            <a:r>
              <a:rPr lang="en-US" sz="1600" dirty="0" smtClean="0"/>
              <a:t>. The call for abstracts will be announced soon. </a:t>
            </a:r>
            <a:endParaRPr lang="en-US" sz="1600" dirty="0"/>
          </a:p>
          <a:p>
            <a:r>
              <a:rPr lang="en-US" sz="1600" b="1" dirty="0" smtClean="0"/>
              <a:t>	</a:t>
            </a:r>
          </a:p>
          <a:p>
            <a:r>
              <a:rPr lang="en-US" sz="1600" dirty="0" smtClean="0"/>
              <a:t>The Graduate Excellence Banquet is planned tentatively for the week of April 18, 2016. This banquet is designed to celebrate the achievements of top presenters in the GRS, transitioning officers, and other people who have made significant contributions to CGS over the 2015-2016 school year. </a:t>
            </a:r>
            <a:endParaRPr lang="en-US" sz="1600" dirty="0"/>
          </a:p>
        </p:txBody>
      </p:sp>
    </p:spTree>
    <p:extLst>
      <p:ext uri="{BB962C8B-B14F-4D97-AF65-F5344CB8AC3E}">
        <p14:creationId xmlns:p14="http://schemas.microsoft.com/office/powerpoint/2010/main" val="18621685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529</TotalTime>
  <Words>98</Words>
  <Application>Microsoft Office PowerPoint</Application>
  <PresentationFormat>On-screen Show (16:9)</PresentationFormat>
  <Paragraphs>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Georgia</vt:lpstr>
      <vt:lpstr>Office Theme</vt:lpstr>
      <vt:lpstr>Council of Graduate Students</vt:lpstr>
    </vt:vector>
  </TitlesOfParts>
  <Company>Missouri University of Science and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Joe Miner</dc:creator>
  <cp:lastModifiedBy>Palmer, Barbara J.</cp:lastModifiedBy>
  <cp:revision>50</cp:revision>
  <dcterms:created xsi:type="dcterms:W3CDTF">2011-01-20T21:54:11Z</dcterms:created>
  <dcterms:modified xsi:type="dcterms:W3CDTF">2016-02-17T17:24:46Z</dcterms:modified>
</cp:coreProperties>
</file>